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</p:sldIdLst>
  <p:sldSz cx="18288000" cy="10287000"/>
  <p:notesSz cx="6858000" cy="9144000"/>
  <p:embeddedFontLst>
    <p:embeddedFont>
      <p:font typeface="Century Gothic Paneuropean" panose="020B0604020202020204" charset="0"/>
      <p:regular r:id="rId5"/>
    </p:embeddedFont>
    <p:embeddedFont>
      <p:font typeface="Century Gothic Paneuropean Bold" panose="020B0604020202020204" charset="0"/>
      <p:regular r:id="rId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1004" autoAdjust="0"/>
    <p:restoredTop sz="94622" autoAdjust="0"/>
  </p:normalViewPr>
  <p:slideViewPr>
    <p:cSldViewPr>
      <p:cViewPr>
        <p:scale>
          <a:sx n="48" d="100"/>
          <a:sy n="48" d="100"/>
        </p:scale>
        <p:origin x="1736" y="9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5" Type="http://schemas.openxmlformats.org/officeDocument/2006/relationships/font" Target="fonts/font1.fntdata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90600" y="9563098"/>
            <a:ext cx="2133600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543800" y="9563099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5773400" y="95631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83FDC9-0109-134A-9E20-8E302E49DC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7557" y="3992907"/>
            <a:ext cx="4191000" cy="609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fr-FR" dirty="0"/>
              <a:t>{{</a:t>
            </a:r>
            <a:r>
              <a:rPr lang="fr-FR" dirty="0" err="1"/>
              <a:t>Maitre_Ouvrage</a:t>
            </a:r>
            <a:r>
              <a:rPr lang="fr-FR" dirty="0"/>
              <a:t>}}</a:t>
            </a:r>
          </a:p>
        </p:txBody>
      </p:sp>
      <p:sp>
        <p:nvSpPr>
          <p:cNvPr id="10" name="Espace réservé du texte 6">
            <a:extLst>
              <a:ext uri="{FF2B5EF4-FFF2-40B4-BE49-F238E27FC236}">
                <a16:creationId xmlns:a16="http://schemas.microsoft.com/office/drawing/2014/main" id="{90F70FA5-6E71-E3C2-BB68-51F7A898F9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7374" y="1777173"/>
            <a:ext cx="4191000" cy="609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fr-FR" dirty="0"/>
              <a:t>{{Ville}}</a:t>
            </a:r>
          </a:p>
        </p:txBody>
      </p:sp>
      <p:sp>
        <p:nvSpPr>
          <p:cNvPr id="11" name="Espace réservé du texte 6">
            <a:extLst>
              <a:ext uri="{FF2B5EF4-FFF2-40B4-BE49-F238E27FC236}">
                <a16:creationId xmlns:a16="http://schemas.microsoft.com/office/drawing/2014/main" id="{76DE122B-5F5C-7F6B-9F7B-A82DB4DA73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24000" y="2855842"/>
            <a:ext cx="4191000" cy="609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fr-FR" dirty="0"/>
              <a:t>{{Details}}</a:t>
            </a:r>
          </a:p>
        </p:txBody>
      </p:sp>
      <p:sp>
        <p:nvSpPr>
          <p:cNvPr id="12" name="Espace réservé du texte 6">
            <a:extLst>
              <a:ext uri="{FF2B5EF4-FFF2-40B4-BE49-F238E27FC236}">
                <a16:creationId xmlns:a16="http://schemas.microsoft.com/office/drawing/2014/main" id="{4FFE096C-4F6B-8810-0E53-D8E696F51D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24000" y="944908"/>
            <a:ext cx="4191000" cy="609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fr-FR" dirty="0"/>
              <a:t>{{</a:t>
            </a:r>
            <a:r>
              <a:rPr lang="fr-FR" dirty="0" err="1"/>
              <a:t>Titre_Residence</a:t>
            </a:r>
            <a:r>
              <a:rPr lang="fr-FR" dirty="0"/>
              <a:t>}}</a:t>
            </a:r>
          </a:p>
        </p:txBody>
      </p:sp>
      <p:sp>
        <p:nvSpPr>
          <p:cNvPr id="13" name="Espace réservé du texte 6">
            <a:extLst>
              <a:ext uri="{FF2B5EF4-FFF2-40B4-BE49-F238E27FC236}">
                <a16:creationId xmlns:a16="http://schemas.microsoft.com/office/drawing/2014/main" id="{FF06FEFE-0F2F-72FC-E4AB-971BFEC10B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48500" y="3997877"/>
            <a:ext cx="4191000" cy="609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fr-FR" dirty="0"/>
              <a:t>{{</a:t>
            </a:r>
            <a:r>
              <a:rPr lang="fr-FR" dirty="0" err="1"/>
              <a:t>Dates_Realisation</a:t>
            </a:r>
            <a:r>
              <a:rPr lang="fr-FR" dirty="0"/>
              <a:t>}}</a:t>
            </a:r>
          </a:p>
        </p:txBody>
      </p:sp>
      <p:sp>
        <p:nvSpPr>
          <p:cNvPr id="14" name="Espace réservé du texte 6">
            <a:extLst>
              <a:ext uri="{FF2B5EF4-FFF2-40B4-BE49-F238E27FC236}">
                <a16:creationId xmlns:a16="http://schemas.microsoft.com/office/drawing/2014/main" id="{B86A51F6-47F9-30EE-96CA-E90F3019F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8317" y="1782143"/>
            <a:ext cx="4191000" cy="609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fr-FR" dirty="0"/>
              <a:t>{{</a:t>
            </a:r>
            <a:r>
              <a:rPr lang="fr-FR" dirty="0" err="1"/>
              <a:t>Montant_Travaux</a:t>
            </a:r>
            <a:r>
              <a:rPr lang="fr-FR" dirty="0"/>
              <a:t>}}</a:t>
            </a:r>
          </a:p>
        </p:txBody>
      </p:sp>
      <p:sp>
        <p:nvSpPr>
          <p:cNvPr id="15" name="Espace réservé du texte 6">
            <a:extLst>
              <a:ext uri="{FF2B5EF4-FFF2-40B4-BE49-F238E27FC236}">
                <a16:creationId xmlns:a16="http://schemas.microsoft.com/office/drawing/2014/main" id="{0AE2F0DD-A683-9ECA-392A-A1F85FC9152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84943" y="2860812"/>
            <a:ext cx="4191000" cy="609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fr-FR" dirty="0"/>
              <a:t>{{</a:t>
            </a:r>
            <a:r>
              <a:rPr lang="fr-FR" dirty="0" err="1"/>
              <a:t>Type_Travaux</a:t>
            </a:r>
            <a:r>
              <a:rPr lang="fr-FR" dirty="0"/>
              <a:t>}}	</a:t>
            </a:r>
          </a:p>
        </p:txBody>
      </p:sp>
      <p:sp>
        <p:nvSpPr>
          <p:cNvPr id="16" name="Espace réservé du texte 6">
            <a:extLst>
              <a:ext uri="{FF2B5EF4-FFF2-40B4-BE49-F238E27FC236}">
                <a16:creationId xmlns:a16="http://schemas.microsoft.com/office/drawing/2014/main" id="{6E756531-5196-61E1-1EFA-C48A2D1B2A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84943" y="949878"/>
            <a:ext cx="4191000" cy="609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fr-FR" dirty="0"/>
              <a:t>{{Assistant}}	</a:t>
            </a:r>
          </a:p>
        </p:txBody>
      </p:sp>
      <p:sp>
        <p:nvSpPr>
          <p:cNvPr id="17" name="Espace réservé du texte 6">
            <a:extLst>
              <a:ext uri="{FF2B5EF4-FFF2-40B4-BE49-F238E27FC236}">
                <a16:creationId xmlns:a16="http://schemas.microsoft.com/office/drawing/2014/main" id="{4E73C7BF-D614-15D7-DD47-53DE4478ED3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78317" y="8426034"/>
            <a:ext cx="4191000" cy="609600"/>
          </a:xfrm>
        </p:spPr>
        <p:txBody>
          <a:bodyPr/>
          <a:lstStyle/>
          <a:p>
            <a:pPr lvl="0"/>
            <a:r>
              <a:rPr lang="fr-FR" dirty="0"/>
              <a:t>{{Label}}</a:t>
            </a:r>
          </a:p>
        </p:txBody>
      </p:sp>
      <p:sp>
        <p:nvSpPr>
          <p:cNvPr id="18" name="Espace réservé du texte 6">
            <a:extLst>
              <a:ext uri="{FF2B5EF4-FFF2-40B4-BE49-F238E27FC236}">
                <a16:creationId xmlns:a16="http://schemas.microsoft.com/office/drawing/2014/main" id="{2BF58DBB-26A9-4B6D-B7AF-649BE52E06B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08134" y="6210300"/>
            <a:ext cx="4191000" cy="609600"/>
          </a:xfrm>
        </p:spPr>
        <p:txBody>
          <a:bodyPr/>
          <a:lstStyle/>
          <a:p>
            <a:pPr lvl="0"/>
            <a:r>
              <a:rPr lang="fr-FR" dirty="0"/>
              <a:t>{{</a:t>
            </a:r>
            <a:r>
              <a:rPr lang="fr-FR" dirty="0" err="1"/>
              <a:t>Travaux_Exterieurs</a:t>
            </a:r>
            <a:r>
              <a:rPr lang="fr-FR" dirty="0"/>
              <a:t>}}</a:t>
            </a:r>
          </a:p>
        </p:txBody>
      </p:sp>
      <p:sp>
        <p:nvSpPr>
          <p:cNvPr id="19" name="Espace réservé du texte 6">
            <a:extLst>
              <a:ext uri="{FF2B5EF4-FFF2-40B4-BE49-F238E27FC236}">
                <a16:creationId xmlns:a16="http://schemas.microsoft.com/office/drawing/2014/main" id="{28A82ABB-4B09-A8A5-D66E-67A600D598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14760" y="7288969"/>
            <a:ext cx="4191000" cy="609600"/>
          </a:xfrm>
        </p:spPr>
        <p:txBody>
          <a:bodyPr/>
          <a:lstStyle/>
          <a:p>
            <a:pPr lvl="0"/>
            <a:r>
              <a:rPr lang="fr-FR" dirty="0"/>
              <a:t>{{</a:t>
            </a:r>
            <a:r>
              <a:rPr lang="fr-FR" dirty="0" err="1"/>
              <a:t>Travaux_Interieurs</a:t>
            </a:r>
            <a:r>
              <a:rPr lang="fr-FR" dirty="0"/>
              <a:t>}}</a:t>
            </a:r>
          </a:p>
        </p:txBody>
      </p:sp>
      <p:sp>
        <p:nvSpPr>
          <p:cNvPr id="20" name="Espace réservé du texte 6">
            <a:extLst>
              <a:ext uri="{FF2B5EF4-FFF2-40B4-BE49-F238E27FC236}">
                <a16:creationId xmlns:a16="http://schemas.microsoft.com/office/drawing/2014/main" id="{CD6991C2-F4E9-90B1-7D1A-E01E5EF8D48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14760" y="5378035"/>
            <a:ext cx="4191000" cy="609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fr-FR" dirty="0"/>
              <a:t>{{Surface}}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svg"/><Relationship Id="rId4" Type="http://schemas.openxmlformats.org/officeDocument/2006/relationships/image" Target="../media/image16.jpe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27.png"/><Relationship Id="rId18" Type="http://schemas.openxmlformats.org/officeDocument/2006/relationships/image" Target="../media/image39.png"/><Relationship Id="rId3" Type="http://schemas.openxmlformats.org/officeDocument/2006/relationships/image" Target="../media/image33.svg"/><Relationship Id="rId7" Type="http://schemas.openxmlformats.org/officeDocument/2006/relationships/image" Target="../media/image25.png"/><Relationship Id="rId12" Type="http://schemas.openxmlformats.org/officeDocument/2006/relationships/image" Target="../media/image24.png"/><Relationship Id="rId17" Type="http://schemas.openxmlformats.org/officeDocument/2006/relationships/image" Target="../media/image2.svg"/><Relationship Id="rId2" Type="http://schemas.openxmlformats.org/officeDocument/2006/relationships/image" Target="../media/image32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svg"/><Relationship Id="rId11" Type="http://schemas.openxmlformats.org/officeDocument/2006/relationships/image" Target="../media/image23.png"/><Relationship Id="rId5" Type="http://schemas.openxmlformats.org/officeDocument/2006/relationships/image" Target="../media/image34.png"/><Relationship Id="rId15" Type="http://schemas.openxmlformats.org/officeDocument/2006/relationships/image" Target="../media/image38.svg"/><Relationship Id="rId10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openxmlformats.org/officeDocument/2006/relationships/image" Target="../media/image21.png"/><Relationship Id="rId1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0236" y="1856651"/>
            <a:ext cx="10287" cy="4114800"/>
          </a:xfrm>
          <a:custGeom>
            <a:avLst/>
            <a:gdLst/>
            <a:ahLst/>
            <a:cxnLst/>
            <a:rect l="l" t="t" r="r" b="b"/>
            <a:pathLst>
              <a:path w="10287" h="4114800">
                <a:moveTo>
                  <a:pt x="0" y="0"/>
                </a:moveTo>
                <a:lnTo>
                  <a:pt x="10287" y="0"/>
                </a:lnTo>
                <a:lnTo>
                  <a:pt x="102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0" y="3083154"/>
            <a:ext cx="8621488" cy="7203846"/>
            <a:chOff x="0" y="0"/>
            <a:chExt cx="11495317" cy="960512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15582" r="9491" b="6091"/>
            <a:stretch>
              <a:fillRect/>
            </a:stretch>
          </p:blipFill>
          <p:spPr>
            <a:xfrm>
              <a:off x="0" y="0"/>
              <a:ext cx="11495317" cy="9605128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219330" y="2343476"/>
            <a:ext cx="1" cy="6634484"/>
            <a:chOff x="0" y="0"/>
            <a:chExt cx="2" cy="9248886"/>
          </a:xfrm>
        </p:grpSpPr>
        <p:sp>
          <p:nvSpPr>
            <p:cNvPr id="6" name="Freeform 6"/>
            <p:cNvSpPr/>
            <p:nvPr/>
          </p:nvSpPr>
          <p:spPr>
            <a:xfrm>
              <a:off x="-1524" y="0"/>
              <a:ext cx="3175" cy="9248902"/>
            </a:xfrm>
            <a:custGeom>
              <a:avLst/>
              <a:gdLst/>
              <a:ahLst/>
              <a:cxnLst/>
              <a:rect l="l" t="t" r="r" b="b"/>
              <a:pathLst>
                <a:path w="3175" h="9248902">
                  <a:moveTo>
                    <a:pt x="0" y="9248902"/>
                  </a:moveTo>
                  <a:lnTo>
                    <a:pt x="0" y="0"/>
                  </a:lnTo>
                  <a:lnTo>
                    <a:pt x="3175" y="0"/>
                  </a:lnTo>
                  <a:lnTo>
                    <a:pt x="3175" y="9248902"/>
                  </a:lnTo>
                  <a:close/>
                </a:path>
              </a:pathLst>
            </a:custGeom>
            <a:solidFill>
              <a:srgbClr val="1D1E3D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7" name="Freeform 7"/>
          <p:cNvSpPr/>
          <p:nvPr/>
        </p:nvSpPr>
        <p:spPr>
          <a:xfrm>
            <a:off x="8083836" y="4340079"/>
            <a:ext cx="9485554" cy="3470613"/>
          </a:xfrm>
          <a:custGeom>
            <a:avLst/>
            <a:gdLst/>
            <a:ahLst/>
            <a:cxnLst/>
            <a:rect l="l" t="t" r="r" b="b"/>
            <a:pathLst>
              <a:path w="9485554" h="3470613">
                <a:moveTo>
                  <a:pt x="0" y="0"/>
                </a:moveTo>
                <a:lnTo>
                  <a:pt x="9485555" y="0"/>
                </a:lnTo>
                <a:lnTo>
                  <a:pt x="9485555" y="3470614"/>
                </a:lnTo>
                <a:lnTo>
                  <a:pt x="0" y="34706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6003" r="-11711" b="-6003"/>
            </a:stretch>
          </a:blipFill>
        </p:spPr>
        <p:txBody>
          <a:bodyPr/>
          <a:lstStyle/>
          <a:p>
            <a:endParaRPr lang="fr-FR" dirty="0"/>
          </a:p>
        </p:txBody>
      </p:sp>
      <p:sp>
        <p:nvSpPr>
          <p:cNvPr id="8" name="Freeform 8"/>
          <p:cNvSpPr/>
          <p:nvPr/>
        </p:nvSpPr>
        <p:spPr>
          <a:xfrm>
            <a:off x="8023809" y="7062579"/>
            <a:ext cx="11334851" cy="4119727"/>
          </a:xfrm>
          <a:custGeom>
            <a:avLst/>
            <a:gdLst/>
            <a:ahLst/>
            <a:cxnLst/>
            <a:rect l="l" t="t" r="r" b="b"/>
            <a:pathLst>
              <a:path w="11334851" h="4119727">
                <a:moveTo>
                  <a:pt x="0" y="0"/>
                </a:moveTo>
                <a:lnTo>
                  <a:pt x="11334851" y="0"/>
                </a:lnTo>
                <a:lnTo>
                  <a:pt x="11334851" y="4119727"/>
                </a:lnTo>
                <a:lnTo>
                  <a:pt x="0" y="41197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82" r="-129" b="-682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9" name="Group 9"/>
          <p:cNvGrpSpPr/>
          <p:nvPr/>
        </p:nvGrpSpPr>
        <p:grpSpPr>
          <a:xfrm>
            <a:off x="8621488" y="0"/>
            <a:ext cx="9693188" cy="4302592"/>
            <a:chOff x="0" y="0"/>
            <a:chExt cx="11552462" cy="5127883"/>
          </a:xfrm>
        </p:grpSpPr>
        <p:sp>
          <p:nvSpPr>
            <p:cNvPr id="10" name="Freeform 10"/>
            <p:cNvSpPr/>
            <p:nvPr/>
          </p:nvSpPr>
          <p:spPr>
            <a:xfrm>
              <a:off x="12700" y="14772"/>
              <a:ext cx="11527028" cy="5098328"/>
            </a:xfrm>
            <a:custGeom>
              <a:avLst/>
              <a:gdLst/>
              <a:ahLst/>
              <a:cxnLst/>
              <a:rect l="l" t="t" r="r" b="b"/>
              <a:pathLst>
                <a:path w="11527028" h="5098328">
                  <a:moveTo>
                    <a:pt x="0" y="0"/>
                  </a:moveTo>
                  <a:lnTo>
                    <a:pt x="11527028" y="0"/>
                  </a:lnTo>
                  <a:lnTo>
                    <a:pt x="11527028" y="5098328"/>
                  </a:lnTo>
                  <a:lnTo>
                    <a:pt x="0" y="5098328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1" name="Freeform 11"/>
          <p:cNvSpPr/>
          <p:nvPr/>
        </p:nvSpPr>
        <p:spPr>
          <a:xfrm>
            <a:off x="502325" y="2131850"/>
            <a:ext cx="407049" cy="543663"/>
          </a:xfrm>
          <a:custGeom>
            <a:avLst/>
            <a:gdLst/>
            <a:ahLst/>
            <a:cxnLst/>
            <a:rect l="l" t="t" r="r" b="b"/>
            <a:pathLst>
              <a:path w="407049" h="543663">
                <a:moveTo>
                  <a:pt x="0" y="0"/>
                </a:moveTo>
                <a:lnTo>
                  <a:pt x="407049" y="0"/>
                </a:lnTo>
                <a:lnTo>
                  <a:pt x="407049" y="543663"/>
                </a:lnTo>
                <a:lnTo>
                  <a:pt x="0" y="5436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7660"/>
            </a:blip>
            <a:stretch>
              <a:fillRect t="-1696" b="-169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8914874" y="2572419"/>
            <a:ext cx="449974" cy="449970"/>
          </a:xfrm>
          <a:custGeom>
            <a:avLst/>
            <a:gdLst/>
            <a:ahLst/>
            <a:cxnLst/>
            <a:rect l="l" t="t" r="r" b="b"/>
            <a:pathLst>
              <a:path w="449974" h="449970">
                <a:moveTo>
                  <a:pt x="0" y="0"/>
                </a:moveTo>
                <a:lnTo>
                  <a:pt x="449975" y="0"/>
                </a:lnTo>
                <a:lnTo>
                  <a:pt x="449975" y="449970"/>
                </a:lnTo>
                <a:lnTo>
                  <a:pt x="0" y="4499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Freeform 13"/>
          <p:cNvSpPr/>
          <p:nvPr/>
        </p:nvSpPr>
        <p:spPr>
          <a:xfrm>
            <a:off x="8880253" y="1197628"/>
            <a:ext cx="474676" cy="474664"/>
          </a:xfrm>
          <a:custGeom>
            <a:avLst/>
            <a:gdLst/>
            <a:ahLst/>
            <a:cxnLst/>
            <a:rect l="l" t="t" r="r" b="b"/>
            <a:pathLst>
              <a:path w="474676" h="474664">
                <a:moveTo>
                  <a:pt x="0" y="0"/>
                </a:moveTo>
                <a:lnTo>
                  <a:pt x="474676" y="0"/>
                </a:lnTo>
                <a:lnTo>
                  <a:pt x="474676" y="474664"/>
                </a:lnTo>
                <a:lnTo>
                  <a:pt x="0" y="4746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" b="-1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Freeform 14"/>
          <p:cNvSpPr/>
          <p:nvPr/>
        </p:nvSpPr>
        <p:spPr>
          <a:xfrm>
            <a:off x="8815012" y="1856651"/>
            <a:ext cx="549650" cy="443713"/>
          </a:xfrm>
          <a:custGeom>
            <a:avLst/>
            <a:gdLst/>
            <a:ahLst/>
            <a:cxnLst/>
            <a:rect l="l" t="t" r="r" b="b"/>
            <a:pathLst>
              <a:path w="549650" h="443713">
                <a:moveTo>
                  <a:pt x="0" y="0"/>
                </a:moveTo>
                <a:lnTo>
                  <a:pt x="549651" y="0"/>
                </a:lnTo>
                <a:lnTo>
                  <a:pt x="549651" y="443713"/>
                </a:lnTo>
                <a:lnTo>
                  <a:pt x="0" y="44371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454" r="-454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5" name="Freeform 15"/>
          <p:cNvSpPr/>
          <p:nvPr/>
        </p:nvSpPr>
        <p:spPr>
          <a:xfrm>
            <a:off x="8914874" y="514409"/>
            <a:ext cx="405434" cy="484208"/>
          </a:xfrm>
          <a:custGeom>
            <a:avLst/>
            <a:gdLst/>
            <a:ahLst/>
            <a:cxnLst/>
            <a:rect l="l" t="t" r="r" b="b"/>
            <a:pathLst>
              <a:path w="405434" h="484208">
                <a:moveTo>
                  <a:pt x="0" y="0"/>
                </a:moveTo>
                <a:lnTo>
                  <a:pt x="405434" y="0"/>
                </a:lnTo>
                <a:lnTo>
                  <a:pt x="405434" y="484208"/>
                </a:lnTo>
                <a:lnTo>
                  <a:pt x="0" y="48420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238" b="-238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6" name="Group 16"/>
          <p:cNvGrpSpPr/>
          <p:nvPr/>
        </p:nvGrpSpPr>
        <p:grpSpPr>
          <a:xfrm>
            <a:off x="283046" y="563447"/>
            <a:ext cx="94382" cy="1840234"/>
            <a:chOff x="0" y="0"/>
            <a:chExt cx="131574" cy="2565402"/>
          </a:xfrm>
        </p:grpSpPr>
        <p:sp>
          <p:nvSpPr>
            <p:cNvPr id="17" name="Freeform 17"/>
            <p:cNvSpPr/>
            <p:nvPr/>
          </p:nvSpPr>
          <p:spPr>
            <a:xfrm>
              <a:off x="12700" y="12700"/>
              <a:ext cx="106172" cy="2540000"/>
            </a:xfrm>
            <a:custGeom>
              <a:avLst/>
              <a:gdLst/>
              <a:ahLst/>
              <a:cxnLst/>
              <a:rect l="l" t="t" r="r" b="b"/>
              <a:pathLst>
                <a:path w="106172" h="2540000">
                  <a:moveTo>
                    <a:pt x="0" y="0"/>
                  </a:moveTo>
                  <a:lnTo>
                    <a:pt x="106172" y="0"/>
                  </a:lnTo>
                  <a:lnTo>
                    <a:pt x="106172" y="2540000"/>
                  </a:lnTo>
                  <a:lnTo>
                    <a:pt x="0" y="2540000"/>
                  </a:lnTo>
                  <a:close/>
                </a:path>
              </a:pathLst>
            </a:custGeom>
            <a:solidFill>
              <a:srgbClr val="1D1E3D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8" name="Freeform 18"/>
          <p:cNvSpPr/>
          <p:nvPr/>
        </p:nvSpPr>
        <p:spPr>
          <a:xfrm>
            <a:off x="8919425" y="3254721"/>
            <a:ext cx="445423" cy="446540"/>
          </a:xfrm>
          <a:custGeom>
            <a:avLst/>
            <a:gdLst/>
            <a:ahLst/>
            <a:cxnLst/>
            <a:rect l="l" t="t" r="r" b="b"/>
            <a:pathLst>
              <a:path w="445423" h="446540">
                <a:moveTo>
                  <a:pt x="0" y="0"/>
                </a:moveTo>
                <a:lnTo>
                  <a:pt x="445424" y="0"/>
                </a:lnTo>
                <a:lnTo>
                  <a:pt x="445424" y="446540"/>
                </a:lnTo>
                <a:lnTo>
                  <a:pt x="0" y="44654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9" name="Group 19"/>
          <p:cNvGrpSpPr/>
          <p:nvPr/>
        </p:nvGrpSpPr>
        <p:grpSpPr>
          <a:xfrm>
            <a:off x="8083836" y="7480077"/>
            <a:ext cx="11834234" cy="21580"/>
            <a:chOff x="0" y="0"/>
            <a:chExt cx="13929972" cy="25402"/>
          </a:xfrm>
        </p:grpSpPr>
        <p:sp>
          <p:nvSpPr>
            <p:cNvPr id="20" name="Freeform 20"/>
            <p:cNvSpPr/>
            <p:nvPr/>
          </p:nvSpPr>
          <p:spPr>
            <a:xfrm>
              <a:off x="12700" y="0"/>
              <a:ext cx="13904595" cy="25400"/>
            </a:xfrm>
            <a:custGeom>
              <a:avLst/>
              <a:gdLst/>
              <a:ahLst/>
              <a:cxnLst/>
              <a:rect l="l" t="t" r="r" b="b"/>
              <a:pathLst>
                <a:path w="13904595" h="25400">
                  <a:moveTo>
                    <a:pt x="0" y="0"/>
                  </a:moveTo>
                  <a:lnTo>
                    <a:pt x="13904595" y="0"/>
                  </a:lnTo>
                  <a:lnTo>
                    <a:pt x="13904595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1D1E3D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21" name="Freeform 21"/>
          <p:cNvSpPr/>
          <p:nvPr/>
        </p:nvSpPr>
        <p:spPr>
          <a:xfrm>
            <a:off x="10885532" y="6738176"/>
            <a:ext cx="5165099" cy="3400552"/>
          </a:xfrm>
          <a:custGeom>
            <a:avLst/>
            <a:gdLst/>
            <a:ahLst/>
            <a:cxnLst/>
            <a:rect l="l" t="t" r="r" b="b"/>
            <a:pathLst>
              <a:path w="5165099" h="3400552">
                <a:moveTo>
                  <a:pt x="0" y="0"/>
                </a:moveTo>
                <a:lnTo>
                  <a:pt x="5165100" y="0"/>
                </a:lnTo>
                <a:lnTo>
                  <a:pt x="5165100" y="3400552"/>
                </a:lnTo>
                <a:lnTo>
                  <a:pt x="0" y="340055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2" name="TextBox 22"/>
          <p:cNvSpPr txBox="1"/>
          <p:nvPr/>
        </p:nvSpPr>
        <p:spPr>
          <a:xfrm>
            <a:off x="1078939" y="1915205"/>
            <a:ext cx="4349395" cy="807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endParaRPr dirty="0"/>
          </a:p>
          <a:p>
            <a:pPr algn="l">
              <a:lnSpc>
                <a:spcPts val="3200"/>
              </a:lnSpc>
            </a:pPr>
            <a:r>
              <a:rPr lang="en-US" sz="2666" dirty="0">
                <a:solidFill>
                  <a:srgbClr val="F5C338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Marseille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642425" y="4347411"/>
            <a:ext cx="7173643" cy="1313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40"/>
              </a:lnSpc>
            </a:pPr>
            <a:r>
              <a:rPr lang="en-US" sz="2700" spc="-79" dirty="0">
                <a:solidFill>
                  <a:srgbClr val="F5C338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Travaux </a:t>
            </a:r>
            <a:r>
              <a:rPr lang="en-US" sz="2700" spc="-79" dirty="0" err="1">
                <a:solidFill>
                  <a:srgbClr val="F5C338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extérieurs</a:t>
            </a:r>
            <a:r>
              <a:rPr lang="en-US" sz="2700" spc="-79" dirty="0">
                <a:solidFill>
                  <a:srgbClr val="F5C338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</a:p>
          <a:p>
            <a:pPr marL="312573" lvl="1" indent="-156286" algn="just">
              <a:lnSpc>
                <a:spcPts val="1848"/>
              </a:lnSpc>
              <a:buFont typeface="Arial"/>
              <a:buChar char="•"/>
            </a:pPr>
            <a:r>
              <a:rPr lang="en-US" sz="1400" spc="-39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Réparation</a:t>
            </a:r>
            <a:r>
              <a:rPr lang="en-US" sz="1400" spc="-39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des </a:t>
            </a:r>
            <a:r>
              <a:rPr lang="en-US" sz="1400" spc="-39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bétons</a:t>
            </a:r>
            <a:r>
              <a:rPr lang="en-US" sz="1400" spc="-39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des façades</a:t>
            </a:r>
          </a:p>
          <a:p>
            <a:pPr marL="312573" lvl="1" indent="-156286" algn="just">
              <a:lnSpc>
                <a:spcPts val="1848"/>
              </a:lnSpc>
              <a:buFont typeface="Arial"/>
              <a:buChar char="•"/>
            </a:pPr>
            <a:r>
              <a:rPr lang="en-US" sz="1400" spc="-39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Réalisation</a:t>
            </a:r>
            <a:r>
              <a:rPr lang="en-US" sz="1400" spc="-39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  <a:r>
              <a:rPr lang="en-US" sz="1400" spc="-39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d'une</a:t>
            </a:r>
            <a:r>
              <a:rPr lang="en-US" sz="1400" spc="-39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isolation </a:t>
            </a:r>
            <a:r>
              <a:rPr lang="en-US" sz="1400" spc="-39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thermique</a:t>
            </a:r>
            <a:r>
              <a:rPr lang="en-US" sz="1400" spc="-39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par </a:t>
            </a:r>
            <a:r>
              <a:rPr lang="en-US" sz="1400" spc="-39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l‘extérieur</a:t>
            </a:r>
            <a:r>
              <a:rPr lang="en-US" sz="1400" spc="-39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et </a:t>
            </a:r>
            <a:r>
              <a:rPr lang="en-US" sz="1400" spc="-39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bardage</a:t>
            </a:r>
            <a:endParaRPr lang="en-US" sz="1400" spc="-39" dirty="0">
              <a:solidFill>
                <a:srgbClr val="1D1E3D"/>
              </a:solidFill>
              <a:latin typeface="Century Gothic Paneuropean"/>
              <a:ea typeface="Century Gothic Paneuropean"/>
              <a:cs typeface="Century Gothic Paneuropean"/>
              <a:sym typeface="Century Gothic Paneuropean"/>
            </a:endParaRPr>
          </a:p>
          <a:p>
            <a:pPr marL="312573" lvl="1" indent="-156286" algn="just">
              <a:lnSpc>
                <a:spcPts val="1848"/>
              </a:lnSpc>
              <a:buFont typeface="Arial"/>
              <a:buChar char="•"/>
            </a:pPr>
            <a:r>
              <a:rPr lang="en-US" sz="1400" spc="-39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Enduit</a:t>
            </a:r>
            <a:r>
              <a:rPr lang="en-US" sz="1400" spc="-39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RPE et </a:t>
            </a:r>
            <a:r>
              <a:rPr lang="en-US" sz="1400" spc="-39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peinture</a:t>
            </a:r>
            <a:endParaRPr lang="en-US" sz="1400" spc="-39" dirty="0">
              <a:solidFill>
                <a:srgbClr val="1D1E3D"/>
              </a:solidFill>
              <a:latin typeface="Century Gothic Paneuropean"/>
              <a:ea typeface="Century Gothic Paneuropean"/>
              <a:cs typeface="Century Gothic Paneuropean"/>
              <a:sym typeface="Century Gothic Paneuropean"/>
            </a:endParaRPr>
          </a:p>
          <a:p>
            <a:pPr marL="312573" lvl="1" indent="-156286" algn="just">
              <a:lnSpc>
                <a:spcPts val="1848"/>
              </a:lnSpc>
              <a:buFont typeface="Arial"/>
              <a:buChar char="•"/>
            </a:pPr>
            <a:r>
              <a:rPr lang="en-US" sz="1400" spc="-4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Réflection</a:t>
            </a:r>
            <a:r>
              <a:rPr lang="en-US" sz="1400" spc="-4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  <a:r>
              <a:rPr lang="en-US" sz="1400" spc="-4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complète</a:t>
            </a:r>
            <a:r>
              <a:rPr lang="en-US" sz="1400" spc="-4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des </a:t>
            </a:r>
            <a:r>
              <a:rPr lang="en-US" sz="1400" spc="-4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étanchéités</a:t>
            </a:r>
            <a:r>
              <a:rPr lang="en-US" sz="1400" spc="-4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des </a:t>
            </a:r>
            <a:r>
              <a:rPr lang="en-US" sz="1400" spc="-4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toiture</a:t>
            </a:r>
            <a:r>
              <a:rPr lang="en-US" sz="1400" spc="-4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terrasse </a:t>
            </a:r>
            <a:r>
              <a:rPr lang="en-US" sz="1400" spc="-4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circulable</a:t>
            </a:r>
            <a:r>
              <a:rPr lang="en-US" sz="1400" spc="-4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642425" y="5808917"/>
            <a:ext cx="5922471" cy="719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87"/>
              </a:lnSpc>
            </a:pPr>
            <a:r>
              <a:rPr lang="en-US" sz="2700" spc="-79" dirty="0">
                <a:solidFill>
                  <a:srgbClr val="F5C338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Travaux </a:t>
            </a:r>
            <a:r>
              <a:rPr lang="en-US" sz="2700" spc="-79" dirty="0" err="1">
                <a:solidFill>
                  <a:srgbClr val="F5C338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intérieurs</a:t>
            </a:r>
            <a:r>
              <a:rPr lang="en-US" sz="2700" spc="-79" dirty="0">
                <a:solidFill>
                  <a:srgbClr val="F5C338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</a:p>
          <a:p>
            <a:pPr marL="312571" lvl="1" indent="-156286" algn="just">
              <a:lnSpc>
                <a:spcPts val="1847"/>
              </a:lnSpc>
              <a:buFont typeface="Arial"/>
              <a:buChar char="•"/>
            </a:pPr>
            <a:r>
              <a:rPr lang="en-US" sz="1399" spc="-4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Réparation</a:t>
            </a:r>
            <a:r>
              <a:rPr lang="en-US" sz="1399" spc="-4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des </a:t>
            </a:r>
            <a:r>
              <a:rPr lang="en-US" sz="1399" spc="-4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bétons</a:t>
            </a:r>
            <a:r>
              <a:rPr lang="en-US" sz="1399" spc="-4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  <a:r>
              <a:rPr lang="en-US" sz="1399" spc="-4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dégradés</a:t>
            </a:r>
            <a:r>
              <a:rPr lang="en-US" sz="1399" spc="-4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des </a:t>
            </a:r>
            <a:r>
              <a:rPr lang="en-US" sz="1399" spc="-4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parkings</a:t>
            </a:r>
            <a:endParaRPr lang="en-US" sz="1399" spc="-40" dirty="0">
              <a:solidFill>
                <a:srgbClr val="1D1E3D"/>
              </a:solidFill>
              <a:latin typeface="Century Gothic Paneuropean"/>
              <a:ea typeface="Century Gothic Paneuropean"/>
              <a:cs typeface="Century Gothic Paneuropean"/>
              <a:sym typeface="Century Gothic Paneuropean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502325" y="629606"/>
            <a:ext cx="3808419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Résidence</a:t>
            </a:r>
          </a:p>
          <a:p>
            <a:pPr algn="l">
              <a:lnSpc>
                <a:spcPts val="5040"/>
              </a:lnSpc>
            </a:pPr>
            <a:r>
              <a:rPr lang="en-US" sz="4200" b="1">
                <a:solidFill>
                  <a:srgbClr val="1D1E3D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La Maurelette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469075" y="543881"/>
            <a:ext cx="8444318" cy="3751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13"/>
              </a:lnSpc>
            </a:pPr>
            <a:r>
              <a:rPr lang="en-US" sz="1396" spc="-39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Maître </a:t>
            </a:r>
            <a:r>
              <a:rPr lang="en-US" sz="1396" spc="-39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d’ouvrage</a:t>
            </a:r>
            <a:r>
              <a:rPr lang="en-US" sz="1396" spc="-39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: FONCIA </a:t>
            </a:r>
            <a:r>
              <a:rPr lang="en-US" sz="1396" spc="-39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Méditerranée</a:t>
            </a:r>
            <a:endParaRPr lang="en-US" sz="1396" spc="-39" dirty="0">
              <a:solidFill>
                <a:srgbClr val="1D1E3D"/>
              </a:solidFill>
              <a:latin typeface="Century Gothic Paneuropean"/>
              <a:ea typeface="Century Gothic Paneuropean"/>
              <a:cs typeface="Century Gothic Paneuropean"/>
              <a:sym typeface="Century Gothic Paneuropean"/>
            </a:endParaRPr>
          </a:p>
          <a:p>
            <a:pPr algn="just">
              <a:lnSpc>
                <a:spcPts val="2513"/>
              </a:lnSpc>
            </a:pPr>
            <a:r>
              <a:rPr lang="en-US" sz="1396" spc="-4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assistant : HABITAT ET TERRITOIRE</a:t>
            </a:r>
          </a:p>
          <a:p>
            <a:pPr algn="just">
              <a:lnSpc>
                <a:spcPts val="2513"/>
              </a:lnSpc>
            </a:pPr>
            <a:endParaRPr lang="en-US" sz="1396" spc="-40" dirty="0">
              <a:solidFill>
                <a:srgbClr val="1D1E3D"/>
              </a:solidFill>
              <a:latin typeface="Century Gothic Paneuropean"/>
              <a:ea typeface="Century Gothic Paneuropean"/>
              <a:cs typeface="Century Gothic Paneuropean"/>
              <a:sym typeface="Century Gothic Paneuropean"/>
            </a:endParaRPr>
          </a:p>
          <a:p>
            <a:pPr algn="just">
              <a:lnSpc>
                <a:spcPts val="2513"/>
              </a:lnSpc>
            </a:pPr>
            <a:r>
              <a:rPr lang="en-US" sz="1396" spc="-39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Montant</a:t>
            </a:r>
            <a:r>
              <a:rPr lang="en-US" sz="1396" spc="-39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des Travaux :  14 000 000, 00€ HT</a:t>
            </a:r>
          </a:p>
          <a:p>
            <a:pPr algn="just">
              <a:lnSpc>
                <a:spcPts val="2513"/>
              </a:lnSpc>
            </a:pPr>
            <a:endParaRPr lang="en-US" sz="1396" spc="-39" dirty="0">
              <a:solidFill>
                <a:srgbClr val="1D1E3D"/>
              </a:solidFill>
              <a:latin typeface="Century Gothic Paneuropean"/>
              <a:ea typeface="Century Gothic Paneuropean"/>
              <a:cs typeface="Century Gothic Paneuropean"/>
              <a:sym typeface="Century Gothic Paneuropean"/>
            </a:endParaRPr>
          </a:p>
          <a:p>
            <a:pPr algn="just">
              <a:lnSpc>
                <a:spcPts val="2513"/>
              </a:lnSpc>
            </a:pPr>
            <a:r>
              <a:rPr lang="en-US" sz="1396" spc="-39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Type de travaux : </a:t>
            </a:r>
            <a:r>
              <a:rPr lang="en-US" sz="1396" spc="-39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Levé</a:t>
            </a:r>
            <a:r>
              <a:rPr lang="en-US" sz="1396" spc="-39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de </a:t>
            </a:r>
            <a:r>
              <a:rPr lang="en-US" sz="1396" spc="-39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péril</a:t>
            </a:r>
            <a:r>
              <a:rPr lang="en-US" sz="1396" spc="-39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et </a:t>
            </a:r>
            <a:r>
              <a:rPr lang="en-US" sz="1396" spc="-39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amélioration</a:t>
            </a:r>
            <a:r>
              <a:rPr lang="en-US" sz="1396" spc="-39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  <a:r>
              <a:rPr lang="en-US" sz="1396" spc="-39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thermique</a:t>
            </a:r>
            <a:r>
              <a:rPr lang="en-US" sz="1396" spc="-39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</a:p>
          <a:p>
            <a:pPr algn="just">
              <a:lnSpc>
                <a:spcPts val="2513"/>
              </a:lnSpc>
            </a:pPr>
            <a:endParaRPr lang="en-US" sz="1396" spc="-39" dirty="0">
              <a:solidFill>
                <a:srgbClr val="1D1E3D"/>
              </a:solidFill>
              <a:latin typeface="Century Gothic Paneuropean"/>
              <a:ea typeface="Century Gothic Paneuropean"/>
              <a:cs typeface="Century Gothic Paneuropean"/>
              <a:sym typeface="Century Gothic Paneuropean"/>
            </a:endParaRPr>
          </a:p>
          <a:p>
            <a:pPr algn="just">
              <a:lnSpc>
                <a:spcPts val="2513"/>
              </a:lnSpc>
            </a:pPr>
            <a:r>
              <a:rPr lang="en-US" sz="1396" spc="-39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Réalisation</a:t>
            </a:r>
            <a:r>
              <a:rPr lang="en-US" sz="1396" spc="-39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: 2023-2025</a:t>
            </a:r>
          </a:p>
          <a:p>
            <a:pPr algn="just">
              <a:lnSpc>
                <a:spcPts val="2513"/>
              </a:lnSpc>
            </a:pPr>
            <a:endParaRPr lang="en-US" sz="1396" spc="-39" dirty="0">
              <a:solidFill>
                <a:srgbClr val="1D1E3D"/>
              </a:solidFill>
              <a:latin typeface="Century Gothic Paneuropean"/>
              <a:ea typeface="Century Gothic Paneuropean"/>
              <a:cs typeface="Century Gothic Paneuropean"/>
              <a:sym typeface="Century Gothic Paneuropean"/>
            </a:endParaRPr>
          </a:p>
          <a:p>
            <a:pPr algn="just">
              <a:lnSpc>
                <a:spcPts val="2513"/>
              </a:lnSpc>
            </a:pPr>
            <a:r>
              <a:rPr lang="en-US" sz="1396" spc="-39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Surface ; 11 800 m2 </a:t>
            </a:r>
            <a:r>
              <a:rPr lang="en-US" sz="1396" spc="-39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d'étanchéité</a:t>
            </a:r>
            <a:r>
              <a:rPr lang="en-US" sz="1396" spc="-39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des parking  - 12 500m² de </a:t>
            </a:r>
            <a:r>
              <a:rPr lang="en-US" sz="1396" spc="-39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bardage</a:t>
            </a:r>
            <a:r>
              <a:rPr lang="en-US" sz="1396" spc="-39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et 12 800m² </a:t>
            </a:r>
            <a:r>
              <a:rPr lang="en-US" sz="1396" spc="-39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d'ITE</a:t>
            </a:r>
            <a:r>
              <a:rPr lang="en-US" sz="1396" spc="-39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</a:p>
          <a:p>
            <a:pPr algn="just">
              <a:lnSpc>
                <a:spcPts val="2513"/>
              </a:lnSpc>
            </a:pPr>
            <a:endParaRPr lang="en-US" sz="1396" spc="-39" dirty="0">
              <a:solidFill>
                <a:srgbClr val="1D1E3D"/>
              </a:solidFill>
              <a:latin typeface="Century Gothic Paneuropean"/>
              <a:ea typeface="Century Gothic Paneuropean"/>
              <a:cs typeface="Century Gothic Paneuropean"/>
              <a:sym typeface="Century Gothic Paneuropean"/>
            </a:endParaRPr>
          </a:p>
          <a:p>
            <a:pPr algn="just">
              <a:lnSpc>
                <a:spcPts val="2513"/>
              </a:lnSpc>
            </a:pPr>
            <a:endParaRPr lang="en-US" sz="1396" spc="-39" dirty="0">
              <a:solidFill>
                <a:srgbClr val="1D1E3D"/>
              </a:solidFill>
              <a:latin typeface="Century Gothic Paneuropean"/>
              <a:ea typeface="Century Gothic Paneuropean"/>
              <a:cs typeface="Century Gothic Paneuropean"/>
              <a:sym typeface="Century Gothic Paneuropean"/>
            </a:endParaRPr>
          </a:p>
        </p:txBody>
      </p:sp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3FA690CE-6990-0596-61BF-C7ABC070A4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8568" y="1286906"/>
            <a:ext cx="4482683" cy="807827"/>
          </a:xfrm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883092" y="2734056"/>
            <a:ext cx="16574" cy="6938010"/>
          </a:xfrm>
          <a:custGeom>
            <a:avLst/>
            <a:gdLst/>
            <a:ahLst/>
            <a:cxnLst/>
            <a:rect l="l" t="t" r="r" b="b"/>
            <a:pathLst>
              <a:path w="16574" h="6938010">
                <a:moveTo>
                  <a:pt x="0" y="0"/>
                </a:moveTo>
                <a:lnTo>
                  <a:pt x="16574" y="0"/>
                </a:lnTo>
                <a:lnTo>
                  <a:pt x="16574" y="6938010"/>
                </a:lnTo>
                <a:lnTo>
                  <a:pt x="0" y="6938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8871966" y="5006340"/>
            <a:ext cx="9416034" cy="5280660"/>
          </a:xfrm>
          <a:custGeom>
            <a:avLst/>
            <a:gdLst/>
            <a:ahLst/>
            <a:cxnLst/>
            <a:rect l="l" t="t" r="r" b="b"/>
            <a:pathLst>
              <a:path w="9416034" h="5280660">
                <a:moveTo>
                  <a:pt x="0" y="0"/>
                </a:moveTo>
                <a:lnTo>
                  <a:pt x="9416034" y="0"/>
                </a:lnTo>
                <a:lnTo>
                  <a:pt x="9416034" y="5280660"/>
                </a:lnTo>
                <a:lnTo>
                  <a:pt x="0" y="52806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4153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 rot="-10800000">
            <a:off x="0" y="7264908"/>
            <a:ext cx="9436608" cy="3022092"/>
          </a:xfrm>
          <a:custGeom>
            <a:avLst/>
            <a:gdLst/>
            <a:ahLst/>
            <a:cxnLst/>
            <a:rect l="l" t="t" r="r" b="b"/>
            <a:pathLst>
              <a:path w="9436608" h="3022092">
                <a:moveTo>
                  <a:pt x="0" y="0"/>
                </a:moveTo>
                <a:lnTo>
                  <a:pt x="9436608" y="0"/>
                </a:lnTo>
                <a:lnTo>
                  <a:pt x="9436608" y="3022092"/>
                </a:lnTo>
                <a:lnTo>
                  <a:pt x="0" y="30220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482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 rot="-10800000">
            <a:off x="825246" y="4629150"/>
            <a:ext cx="8563356" cy="3147822"/>
          </a:xfrm>
          <a:custGeom>
            <a:avLst/>
            <a:gdLst/>
            <a:ahLst/>
            <a:cxnLst/>
            <a:rect l="l" t="t" r="r" b="b"/>
            <a:pathLst>
              <a:path w="8563356" h="3147822">
                <a:moveTo>
                  <a:pt x="0" y="0"/>
                </a:moveTo>
                <a:lnTo>
                  <a:pt x="8563356" y="0"/>
                </a:lnTo>
                <a:lnTo>
                  <a:pt x="8563356" y="3147822"/>
                </a:lnTo>
                <a:lnTo>
                  <a:pt x="0" y="31478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-38862" y="0"/>
            <a:ext cx="9036558" cy="5006340"/>
          </a:xfrm>
          <a:custGeom>
            <a:avLst/>
            <a:gdLst/>
            <a:ahLst/>
            <a:cxnLst/>
            <a:rect l="l" t="t" r="r" b="b"/>
            <a:pathLst>
              <a:path w="9036558" h="5006340">
                <a:moveTo>
                  <a:pt x="0" y="0"/>
                </a:moveTo>
                <a:lnTo>
                  <a:pt x="9036558" y="0"/>
                </a:lnTo>
                <a:lnTo>
                  <a:pt x="9036558" y="5006340"/>
                </a:lnTo>
                <a:lnTo>
                  <a:pt x="0" y="50063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sp>
        <p:nvSpPr>
          <p:cNvPr id="7" name="Freeform 7"/>
          <p:cNvSpPr/>
          <p:nvPr/>
        </p:nvSpPr>
        <p:spPr>
          <a:xfrm>
            <a:off x="15392967" y="2997110"/>
            <a:ext cx="301752" cy="409194"/>
          </a:xfrm>
          <a:custGeom>
            <a:avLst/>
            <a:gdLst/>
            <a:ahLst/>
            <a:cxnLst/>
            <a:rect l="l" t="t" r="r" b="b"/>
            <a:pathLst>
              <a:path w="301752" h="409194">
                <a:moveTo>
                  <a:pt x="0" y="0"/>
                </a:moveTo>
                <a:lnTo>
                  <a:pt x="301752" y="0"/>
                </a:lnTo>
                <a:lnTo>
                  <a:pt x="301752" y="409194"/>
                </a:lnTo>
                <a:lnTo>
                  <a:pt x="0" y="4091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1067562" y="3127248"/>
            <a:ext cx="395478" cy="395478"/>
          </a:xfrm>
          <a:custGeom>
            <a:avLst/>
            <a:gdLst/>
            <a:ahLst/>
            <a:cxnLst/>
            <a:rect l="l" t="t" r="r" b="b"/>
            <a:pathLst>
              <a:path w="395478" h="395478">
                <a:moveTo>
                  <a:pt x="0" y="0"/>
                </a:moveTo>
                <a:lnTo>
                  <a:pt x="395478" y="0"/>
                </a:lnTo>
                <a:lnTo>
                  <a:pt x="395478" y="395478"/>
                </a:lnTo>
                <a:lnTo>
                  <a:pt x="0" y="39547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Freeform 9"/>
          <p:cNvSpPr/>
          <p:nvPr/>
        </p:nvSpPr>
        <p:spPr>
          <a:xfrm>
            <a:off x="1067562" y="1906524"/>
            <a:ext cx="395478" cy="393192"/>
          </a:xfrm>
          <a:custGeom>
            <a:avLst/>
            <a:gdLst/>
            <a:ahLst/>
            <a:cxnLst/>
            <a:rect l="l" t="t" r="r" b="b"/>
            <a:pathLst>
              <a:path w="395478" h="393192">
                <a:moveTo>
                  <a:pt x="0" y="0"/>
                </a:moveTo>
                <a:lnTo>
                  <a:pt x="395478" y="0"/>
                </a:lnTo>
                <a:lnTo>
                  <a:pt x="395478" y="393192"/>
                </a:lnTo>
                <a:lnTo>
                  <a:pt x="0" y="3931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Freeform 10"/>
          <p:cNvSpPr/>
          <p:nvPr/>
        </p:nvSpPr>
        <p:spPr>
          <a:xfrm>
            <a:off x="1049274" y="2542032"/>
            <a:ext cx="432054" cy="345186"/>
          </a:xfrm>
          <a:custGeom>
            <a:avLst/>
            <a:gdLst/>
            <a:ahLst/>
            <a:cxnLst/>
            <a:rect l="l" t="t" r="r" b="b"/>
            <a:pathLst>
              <a:path w="432054" h="345186">
                <a:moveTo>
                  <a:pt x="0" y="0"/>
                </a:moveTo>
                <a:lnTo>
                  <a:pt x="432054" y="0"/>
                </a:lnTo>
                <a:lnTo>
                  <a:pt x="432054" y="345186"/>
                </a:lnTo>
                <a:lnTo>
                  <a:pt x="0" y="34518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1085850" y="1255014"/>
            <a:ext cx="358902" cy="432054"/>
          </a:xfrm>
          <a:custGeom>
            <a:avLst/>
            <a:gdLst/>
            <a:ahLst/>
            <a:cxnLst/>
            <a:rect l="l" t="t" r="r" b="b"/>
            <a:pathLst>
              <a:path w="358902" h="432054">
                <a:moveTo>
                  <a:pt x="0" y="0"/>
                </a:moveTo>
                <a:lnTo>
                  <a:pt x="358902" y="0"/>
                </a:lnTo>
                <a:lnTo>
                  <a:pt x="358902" y="432054"/>
                </a:lnTo>
                <a:lnTo>
                  <a:pt x="0" y="43205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17849088" y="877824"/>
            <a:ext cx="80010" cy="1904238"/>
          </a:xfrm>
          <a:custGeom>
            <a:avLst/>
            <a:gdLst/>
            <a:ahLst/>
            <a:cxnLst/>
            <a:rect l="l" t="t" r="r" b="b"/>
            <a:pathLst>
              <a:path w="80010" h="1904238">
                <a:moveTo>
                  <a:pt x="0" y="0"/>
                </a:moveTo>
                <a:lnTo>
                  <a:pt x="80010" y="0"/>
                </a:lnTo>
                <a:lnTo>
                  <a:pt x="80010" y="1904238"/>
                </a:lnTo>
                <a:lnTo>
                  <a:pt x="0" y="190423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Freeform 13"/>
          <p:cNvSpPr/>
          <p:nvPr/>
        </p:nvSpPr>
        <p:spPr>
          <a:xfrm>
            <a:off x="8241030" y="3758184"/>
            <a:ext cx="1805940" cy="1803654"/>
          </a:xfrm>
          <a:custGeom>
            <a:avLst/>
            <a:gdLst/>
            <a:ahLst/>
            <a:cxnLst/>
            <a:rect l="l" t="t" r="r" b="b"/>
            <a:pathLst>
              <a:path w="1805940" h="1803654">
                <a:moveTo>
                  <a:pt x="0" y="0"/>
                </a:moveTo>
                <a:lnTo>
                  <a:pt x="1805940" y="0"/>
                </a:lnTo>
                <a:lnTo>
                  <a:pt x="1805940" y="1803654"/>
                </a:lnTo>
                <a:lnTo>
                  <a:pt x="0" y="180365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Freeform 14"/>
          <p:cNvSpPr/>
          <p:nvPr/>
        </p:nvSpPr>
        <p:spPr>
          <a:xfrm>
            <a:off x="8928730" y="4013444"/>
            <a:ext cx="470087" cy="219527"/>
          </a:xfrm>
          <a:custGeom>
            <a:avLst/>
            <a:gdLst/>
            <a:ahLst/>
            <a:cxnLst/>
            <a:rect l="l" t="t" r="r" b="b"/>
            <a:pathLst>
              <a:path w="470087" h="219527">
                <a:moveTo>
                  <a:pt x="0" y="0"/>
                </a:moveTo>
                <a:lnTo>
                  <a:pt x="470088" y="0"/>
                </a:lnTo>
                <a:lnTo>
                  <a:pt x="470088" y="219528"/>
                </a:lnTo>
                <a:lnTo>
                  <a:pt x="0" y="21952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5" name="TextBox 15"/>
          <p:cNvSpPr txBox="1"/>
          <p:nvPr/>
        </p:nvSpPr>
        <p:spPr>
          <a:xfrm>
            <a:off x="1697584" y="3216592"/>
            <a:ext cx="3409340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Réalisation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: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Réception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Juillet 2025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14025" y="2067306"/>
            <a:ext cx="4118472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Montant des Travaux :  4 620 000,00 € HT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14025" y="1340549"/>
            <a:ext cx="6162157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Maître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d’ouvrage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délégué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ETHIGESTION IMMOBILIER</a:t>
            </a:r>
          </a:p>
          <a:p>
            <a:pPr algn="l">
              <a:lnSpc>
                <a:spcPts val="1960"/>
              </a:lnSpc>
            </a:pP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Assistant﻿ à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maîtrise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d‘ouvrage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:  CERM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4025" y="2641949"/>
            <a:ext cx="5431371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Type de travaux :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Réhabilitation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parties communes et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logements</a:t>
            </a:r>
            <a:endParaRPr lang="en-US" sz="1400" dirty="0">
              <a:solidFill>
                <a:srgbClr val="1D1E3D"/>
              </a:solidFill>
              <a:latin typeface="Century Gothic Paneuropean"/>
              <a:ea typeface="Century Gothic Paneuropean"/>
              <a:cs typeface="Century Gothic Paneuropean"/>
              <a:sym typeface="Century Gothic Paneuropean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95705" y="6051132"/>
            <a:ext cx="7232753" cy="986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16"/>
              </a:lnSpc>
            </a:pP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Réfection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complète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des façades avec isolation par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l’extérieur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et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enduit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Réfection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complète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de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l’étanchéité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avec isolation</a:t>
            </a:r>
          </a:p>
          <a:p>
            <a:pPr algn="l">
              <a:lnSpc>
                <a:spcPts val="2016"/>
              </a:lnSpc>
            </a:pP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Remplacement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des simples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vitrages</a:t>
            </a:r>
            <a:endParaRPr lang="en-US" sz="1400" dirty="0">
              <a:solidFill>
                <a:srgbClr val="1D1E3D"/>
              </a:solidFill>
              <a:latin typeface="Century Gothic Paneuropean"/>
              <a:ea typeface="Century Gothic Paneuropean"/>
              <a:cs typeface="Century Gothic Paneuropean"/>
              <a:sym typeface="Century Gothic Paneuropean"/>
            </a:endParaRPr>
          </a:p>
          <a:p>
            <a:pPr algn="l">
              <a:lnSpc>
                <a:spcPts val="2016"/>
              </a:lnSpc>
            </a:pP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Remplacement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des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coffres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de volets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roulants</a:t>
            </a:r>
            <a:endParaRPr lang="en-US" sz="1400" dirty="0">
              <a:solidFill>
                <a:srgbClr val="1D1E3D"/>
              </a:solidFill>
              <a:latin typeface="Century Gothic Paneuropean"/>
              <a:ea typeface="Century Gothic Paneuropean"/>
              <a:cs typeface="Century Gothic Paneuropean"/>
              <a:sym typeface="Century Gothic Paneuropean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10837" y="8570109"/>
            <a:ext cx="7317620" cy="1233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6"/>
              </a:lnSpc>
            </a:pP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Mise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en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place ventilation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mécanique</a:t>
            </a:r>
            <a:endParaRPr lang="en-US" sz="1400" dirty="0">
              <a:solidFill>
                <a:srgbClr val="1D1E3D"/>
              </a:solidFill>
              <a:latin typeface="Century Gothic Paneuropean"/>
              <a:ea typeface="Century Gothic Paneuropean"/>
              <a:cs typeface="Century Gothic Paneuropean"/>
              <a:sym typeface="Century Gothic Paneuropean"/>
            </a:endParaRPr>
          </a:p>
          <a:p>
            <a:pPr algn="l">
              <a:lnSpc>
                <a:spcPts val="2016"/>
              </a:lnSpc>
            </a:pP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Isolation du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plancher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bas sur les caves</a:t>
            </a:r>
          </a:p>
          <a:p>
            <a:pPr algn="l">
              <a:lnSpc>
                <a:spcPts val="2016"/>
              </a:lnSpc>
            </a:pP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Remplacement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des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menuiseries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des parties communes</a:t>
            </a:r>
          </a:p>
          <a:p>
            <a:pPr algn="l">
              <a:lnSpc>
                <a:spcPts val="2016"/>
              </a:lnSpc>
            </a:pP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Installation de conduit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Réno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-Shunt et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chaudières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à condensation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individuelles</a:t>
            </a:r>
            <a:endParaRPr lang="en-US" sz="1400" dirty="0">
              <a:solidFill>
                <a:srgbClr val="1D1E3D"/>
              </a:solidFill>
              <a:latin typeface="Century Gothic Paneuropean"/>
              <a:ea typeface="Century Gothic Paneuropean"/>
              <a:cs typeface="Century Gothic Paneuropean"/>
              <a:sym typeface="Century Gothic Paneuropean"/>
            </a:endParaRPr>
          </a:p>
          <a:p>
            <a:pPr algn="l">
              <a:lnSpc>
                <a:spcPts val="2016"/>
              </a:lnSpc>
            </a:pP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Remplacement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des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éclairages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des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communs</a:t>
            </a:r>
            <a:endParaRPr lang="en-US" sz="1400" dirty="0">
              <a:solidFill>
                <a:srgbClr val="1D1E3D"/>
              </a:solidFill>
              <a:latin typeface="Century Gothic Paneuropean"/>
              <a:ea typeface="Century Gothic Paneuropean"/>
              <a:cs typeface="Century Gothic Paneuropean"/>
              <a:sym typeface="Century Gothic Paneuropean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5792069" y="2974936"/>
            <a:ext cx="1818478" cy="405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1"/>
              </a:lnSpc>
            </a:pPr>
            <a:r>
              <a:rPr lang="en-US" sz="2394" spc="2">
                <a:solidFill>
                  <a:srgbClr val="F5C338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Montpellier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392967" y="3453929"/>
            <a:ext cx="2355823" cy="35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53"/>
              </a:lnSpc>
            </a:pPr>
            <a:r>
              <a:rPr lang="en-US" sz="2109">
                <a:solidFill>
                  <a:srgbClr val="A5A5A5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156 LOGEMENTS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311654" y="904742"/>
            <a:ext cx="5155786" cy="637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8"/>
              </a:lnSpc>
            </a:pPr>
            <a:r>
              <a:rPr lang="en-US" sz="420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Résidence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196664" y="1608997"/>
            <a:ext cx="5270776" cy="1173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75"/>
              </a:lnSpc>
            </a:pPr>
            <a:r>
              <a:rPr lang="en-US" sz="4197" b="1">
                <a:solidFill>
                  <a:srgbClr val="1D1E3D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FONTAINE</a:t>
            </a:r>
          </a:p>
          <a:p>
            <a:pPr algn="r">
              <a:lnSpc>
                <a:spcPts val="4575"/>
              </a:lnSpc>
            </a:pPr>
            <a:r>
              <a:rPr lang="en-US" sz="4197" b="1">
                <a:solidFill>
                  <a:srgbClr val="1D1E3D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SAINT CLEMENT</a:t>
            </a:r>
            <a:r>
              <a:rPr lang="en-US" sz="4197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85850" y="5438538"/>
            <a:ext cx="4748951" cy="455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5"/>
              </a:lnSpc>
            </a:pPr>
            <a:r>
              <a:rPr lang="en-US" sz="2703">
                <a:solidFill>
                  <a:srgbClr val="F5C338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TRAVAUX EXTÉRIEURS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24255" y="6065191"/>
            <a:ext cx="128645" cy="967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944"/>
              </a:lnSpc>
            </a:pPr>
            <a:r>
              <a:rPr lang="en-US" sz="2034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• • • •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49274" y="7914789"/>
            <a:ext cx="5752276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F5C338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TRAVAUX INTÉRIEURS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528458" y="4330915"/>
            <a:ext cx="1195916" cy="812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9"/>
              </a:lnSpc>
            </a:pPr>
            <a:r>
              <a:rPr lang="en-US" sz="1494">
                <a:solidFill>
                  <a:srgbClr val="8A9B3C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Label EFFINERGIE Réhabilitation BBC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067105" y="8687704"/>
            <a:ext cx="75805" cy="75805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1E3D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067105" y="8944484"/>
            <a:ext cx="75805" cy="75805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1E3D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067105" y="9145045"/>
            <a:ext cx="75805" cy="75805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1E3D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067105" y="9401825"/>
            <a:ext cx="75805" cy="75805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1E3D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067562" y="9634163"/>
            <a:ext cx="75805" cy="75805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1E3D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9"/>
                </a:lnSpc>
              </a:pPr>
              <a:endParaRPr/>
            </a:p>
          </p:txBody>
        </p:sp>
      </p:grpSp>
      <p:sp>
        <p:nvSpPr>
          <p:cNvPr id="44" name="Freeform 44"/>
          <p:cNvSpPr/>
          <p:nvPr/>
        </p:nvSpPr>
        <p:spPr>
          <a:xfrm rot="5400000">
            <a:off x="4390074" y="2792662"/>
            <a:ext cx="23809" cy="9523590"/>
          </a:xfrm>
          <a:custGeom>
            <a:avLst/>
            <a:gdLst/>
            <a:ahLst/>
            <a:cxnLst/>
            <a:rect l="l" t="t" r="r" b="b"/>
            <a:pathLst>
              <a:path w="23809" h="9523590">
                <a:moveTo>
                  <a:pt x="0" y="0"/>
                </a:moveTo>
                <a:lnTo>
                  <a:pt x="23809" y="0"/>
                </a:lnTo>
                <a:lnTo>
                  <a:pt x="23809" y="9523590"/>
                </a:lnTo>
                <a:lnTo>
                  <a:pt x="0" y="952359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72000"/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6" name="Espace réservé du texte 45">
            <a:extLst>
              <a:ext uri="{FF2B5EF4-FFF2-40B4-BE49-F238E27FC236}">
                <a16:creationId xmlns:a16="http://schemas.microsoft.com/office/drawing/2014/main" id="{4BF9A5F0-31FF-808B-2215-7693B36097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23276" y="0"/>
            <a:ext cx="10364724" cy="3717036"/>
          </a:xfrm>
          <a:custGeom>
            <a:avLst/>
            <a:gdLst/>
            <a:ahLst/>
            <a:cxnLst/>
            <a:rect l="l" t="t" r="r" b="b"/>
            <a:pathLst>
              <a:path w="10364724" h="3717036">
                <a:moveTo>
                  <a:pt x="0" y="0"/>
                </a:moveTo>
                <a:lnTo>
                  <a:pt x="10364724" y="0"/>
                </a:lnTo>
                <a:lnTo>
                  <a:pt x="10364724" y="3717036"/>
                </a:lnTo>
                <a:lnTo>
                  <a:pt x="0" y="3717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882396" y="2167128"/>
            <a:ext cx="301752" cy="409194"/>
          </a:xfrm>
          <a:custGeom>
            <a:avLst/>
            <a:gdLst/>
            <a:ahLst/>
            <a:cxnLst/>
            <a:rect l="l" t="t" r="r" b="b"/>
            <a:pathLst>
              <a:path w="301752" h="409194">
                <a:moveTo>
                  <a:pt x="0" y="0"/>
                </a:moveTo>
                <a:lnTo>
                  <a:pt x="301752" y="0"/>
                </a:lnTo>
                <a:lnTo>
                  <a:pt x="301752" y="409194"/>
                </a:lnTo>
                <a:lnTo>
                  <a:pt x="0" y="4091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7923276" y="7211944"/>
            <a:ext cx="10364724" cy="21331"/>
          </a:xfrm>
          <a:custGeom>
            <a:avLst/>
            <a:gdLst/>
            <a:ahLst/>
            <a:cxnLst/>
            <a:rect l="l" t="t" r="r" b="b"/>
            <a:pathLst>
              <a:path w="10364724" h="21331">
                <a:moveTo>
                  <a:pt x="0" y="0"/>
                </a:moveTo>
                <a:lnTo>
                  <a:pt x="10364724" y="0"/>
                </a:lnTo>
                <a:lnTo>
                  <a:pt x="10364724" y="21331"/>
                </a:lnTo>
                <a:lnTo>
                  <a:pt x="0" y="213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537210" y="731520"/>
            <a:ext cx="80010" cy="1904238"/>
          </a:xfrm>
          <a:custGeom>
            <a:avLst/>
            <a:gdLst/>
            <a:ahLst/>
            <a:cxnLst/>
            <a:rect l="l" t="t" r="r" b="b"/>
            <a:pathLst>
              <a:path w="80010" h="1904238">
                <a:moveTo>
                  <a:pt x="0" y="0"/>
                </a:moveTo>
                <a:lnTo>
                  <a:pt x="80010" y="0"/>
                </a:lnTo>
                <a:lnTo>
                  <a:pt x="80010" y="1904238"/>
                </a:lnTo>
                <a:lnTo>
                  <a:pt x="0" y="19042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8947404" y="2672334"/>
            <a:ext cx="393192" cy="393192"/>
          </a:xfrm>
          <a:custGeom>
            <a:avLst/>
            <a:gdLst/>
            <a:ahLst/>
            <a:cxnLst/>
            <a:rect l="l" t="t" r="r" b="b"/>
            <a:pathLst>
              <a:path w="393192" h="393192">
                <a:moveTo>
                  <a:pt x="0" y="0"/>
                </a:moveTo>
                <a:lnTo>
                  <a:pt x="393192" y="0"/>
                </a:lnTo>
                <a:lnTo>
                  <a:pt x="393192" y="393192"/>
                </a:lnTo>
                <a:lnTo>
                  <a:pt x="0" y="3931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8947404" y="1449324"/>
            <a:ext cx="393192" cy="395478"/>
          </a:xfrm>
          <a:custGeom>
            <a:avLst/>
            <a:gdLst/>
            <a:ahLst/>
            <a:cxnLst/>
            <a:rect l="l" t="t" r="r" b="b"/>
            <a:pathLst>
              <a:path w="393192" h="395478">
                <a:moveTo>
                  <a:pt x="0" y="0"/>
                </a:moveTo>
                <a:lnTo>
                  <a:pt x="393192" y="0"/>
                </a:lnTo>
                <a:lnTo>
                  <a:pt x="393192" y="395478"/>
                </a:lnTo>
                <a:lnTo>
                  <a:pt x="0" y="39547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8926830" y="2084832"/>
            <a:ext cx="434340" cy="345186"/>
          </a:xfrm>
          <a:custGeom>
            <a:avLst/>
            <a:gdLst/>
            <a:ahLst/>
            <a:cxnLst/>
            <a:rect l="l" t="t" r="r" b="b"/>
            <a:pathLst>
              <a:path w="434340" h="345186">
                <a:moveTo>
                  <a:pt x="0" y="0"/>
                </a:moveTo>
                <a:lnTo>
                  <a:pt x="434340" y="0"/>
                </a:lnTo>
                <a:lnTo>
                  <a:pt x="434340" y="345186"/>
                </a:lnTo>
                <a:lnTo>
                  <a:pt x="0" y="34518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Freeform 9"/>
          <p:cNvSpPr/>
          <p:nvPr/>
        </p:nvSpPr>
        <p:spPr>
          <a:xfrm>
            <a:off x="8965692" y="800100"/>
            <a:ext cx="358902" cy="432054"/>
          </a:xfrm>
          <a:custGeom>
            <a:avLst/>
            <a:gdLst/>
            <a:ahLst/>
            <a:cxnLst/>
            <a:rect l="l" t="t" r="r" b="b"/>
            <a:pathLst>
              <a:path w="358902" h="432054">
                <a:moveTo>
                  <a:pt x="0" y="0"/>
                </a:moveTo>
                <a:lnTo>
                  <a:pt x="358902" y="0"/>
                </a:lnTo>
                <a:lnTo>
                  <a:pt x="358902" y="432054"/>
                </a:lnTo>
                <a:lnTo>
                  <a:pt x="0" y="43205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Freeform 10"/>
          <p:cNvSpPr/>
          <p:nvPr/>
        </p:nvSpPr>
        <p:spPr>
          <a:xfrm>
            <a:off x="6631686" y="637794"/>
            <a:ext cx="1805940" cy="1805940"/>
          </a:xfrm>
          <a:custGeom>
            <a:avLst/>
            <a:gdLst/>
            <a:ahLst/>
            <a:cxnLst/>
            <a:rect l="l" t="t" r="r" b="b"/>
            <a:pathLst>
              <a:path w="1805940" h="1805940">
                <a:moveTo>
                  <a:pt x="0" y="0"/>
                </a:moveTo>
                <a:lnTo>
                  <a:pt x="1805940" y="0"/>
                </a:lnTo>
                <a:lnTo>
                  <a:pt x="1805940" y="1805940"/>
                </a:lnTo>
                <a:lnTo>
                  <a:pt x="0" y="180594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7319015" y="894012"/>
            <a:ext cx="470102" cy="219527"/>
          </a:xfrm>
          <a:custGeom>
            <a:avLst/>
            <a:gdLst/>
            <a:ahLst/>
            <a:cxnLst/>
            <a:rect l="l" t="t" r="r" b="b"/>
            <a:pathLst>
              <a:path w="470102" h="219527">
                <a:moveTo>
                  <a:pt x="0" y="0"/>
                </a:moveTo>
                <a:lnTo>
                  <a:pt x="470101" y="0"/>
                </a:lnTo>
                <a:lnTo>
                  <a:pt x="470101" y="219527"/>
                </a:lnTo>
                <a:lnTo>
                  <a:pt x="0" y="21952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2" name="Group 12"/>
          <p:cNvGrpSpPr/>
          <p:nvPr/>
        </p:nvGrpSpPr>
        <p:grpSpPr>
          <a:xfrm>
            <a:off x="8766347" y="8139965"/>
            <a:ext cx="75805" cy="7580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1E3D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766347" y="8375154"/>
            <a:ext cx="75805" cy="7580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1E3D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766347" y="8612884"/>
            <a:ext cx="75805" cy="7580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1E3D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766347" y="9165430"/>
            <a:ext cx="75805" cy="75805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1E3D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766347" y="9352567"/>
            <a:ext cx="75805" cy="75805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1E3D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766347" y="9542673"/>
            <a:ext cx="75805" cy="75805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1E3D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9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566928" y="2084832"/>
            <a:ext cx="10287" cy="4114800"/>
          </a:xfrm>
          <a:custGeom>
            <a:avLst/>
            <a:gdLst/>
            <a:ahLst/>
            <a:cxnLst/>
            <a:rect l="l" t="t" r="r" b="b"/>
            <a:pathLst>
              <a:path w="10287" h="4114800">
                <a:moveTo>
                  <a:pt x="0" y="0"/>
                </a:moveTo>
                <a:lnTo>
                  <a:pt x="10287" y="0"/>
                </a:lnTo>
                <a:lnTo>
                  <a:pt x="102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1" name="Freeform 31"/>
          <p:cNvSpPr/>
          <p:nvPr/>
        </p:nvSpPr>
        <p:spPr>
          <a:xfrm>
            <a:off x="0" y="3689604"/>
            <a:ext cx="8147783" cy="6597396"/>
          </a:xfrm>
          <a:custGeom>
            <a:avLst/>
            <a:gdLst/>
            <a:ahLst/>
            <a:cxnLst/>
            <a:rect l="l" t="t" r="r" b="b"/>
            <a:pathLst>
              <a:path w="8147783" h="6597396">
                <a:moveTo>
                  <a:pt x="0" y="0"/>
                </a:moveTo>
                <a:lnTo>
                  <a:pt x="8147783" y="0"/>
                </a:lnTo>
                <a:lnTo>
                  <a:pt x="8147783" y="6597396"/>
                </a:lnTo>
                <a:lnTo>
                  <a:pt x="0" y="659739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r="-108657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2" name="TextBox 32"/>
          <p:cNvSpPr txBox="1"/>
          <p:nvPr/>
        </p:nvSpPr>
        <p:spPr>
          <a:xfrm>
            <a:off x="1285825" y="2207571"/>
            <a:ext cx="1308105" cy="405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1"/>
              </a:lnSpc>
            </a:pPr>
            <a:r>
              <a:rPr lang="en-US" sz="2394">
                <a:solidFill>
                  <a:srgbClr val="F5C338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Nîmes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04799" y="2634234"/>
            <a:ext cx="5726887" cy="356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8"/>
              </a:lnSpc>
            </a:pPr>
            <a:r>
              <a:rPr lang="en-US" sz="2106" dirty="0">
                <a:solidFill>
                  <a:srgbClr val="A5A5A5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82 LOGEMENTS + 14 LOTS COMMERCIAUX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04799" y="737102"/>
            <a:ext cx="2849412" cy="712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6"/>
              </a:lnSpc>
            </a:pPr>
            <a:r>
              <a:rPr lang="en-US" sz="4197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Résidence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04799" y="1378139"/>
            <a:ext cx="4402912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1">
                <a:solidFill>
                  <a:srgbClr val="1D1E3D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LES GRILLONS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610344" y="828231"/>
            <a:ext cx="5256693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Maître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d’ouvrage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délégué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:  CAMILLERI</a:t>
            </a:r>
          </a:p>
          <a:p>
            <a:pPr algn="l">
              <a:lnSpc>
                <a:spcPts val="1960"/>
              </a:lnSpc>
            </a:pP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Assistant à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maîtrise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d‘ouvrage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: SOLIHA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552951" y="2757907"/>
            <a:ext cx="7186863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Réalisation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:  Etudes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en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cours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pour phase 3 et 4 +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chantier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en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cours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pour phase 1 et 2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586527" y="1516570"/>
            <a:ext cx="5012692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Montant des Travaux : 4500 000 € HT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552951" y="2124704"/>
            <a:ext cx="7414455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Type de travaux :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Réhabilitation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parties communes et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logements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en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site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occupé</a:t>
            </a:r>
            <a:endParaRPr lang="en-US" sz="1400" dirty="0">
              <a:solidFill>
                <a:srgbClr val="1D1E3D"/>
              </a:solidFill>
              <a:latin typeface="Century Gothic Paneuropean"/>
              <a:ea typeface="Century Gothic Paneuropean"/>
              <a:cs typeface="Century Gothic Paneuropean"/>
              <a:sym typeface="Century Gothic Paneuropean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8967021" y="4516374"/>
            <a:ext cx="8948081" cy="2471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5"/>
              </a:lnSpc>
            </a:pPr>
            <a:r>
              <a:rPr lang="en-US" sz="1399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Travaux </a:t>
            </a:r>
            <a:r>
              <a:rPr lang="en-US" sz="1399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liés</a:t>
            </a:r>
            <a:r>
              <a:rPr lang="en-US" sz="1399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à la </a:t>
            </a:r>
            <a:r>
              <a:rPr lang="en-US" sz="1399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solidité</a:t>
            </a:r>
            <a:r>
              <a:rPr lang="en-US" sz="1399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des </a:t>
            </a:r>
            <a:r>
              <a:rPr lang="en-US" sz="1399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ouvrages</a:t>
            </a:r>
            <a:r>
              <a:rPr lang="en-US" sz="1399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(</a:t>
            </a:r>
            <a:r>
              <a:rPr lang="en-US" sz="1399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Confortement</a:t>
            </a:r>
            <a:r>
              <a:rPr lang="en-US" sz="1399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des </a:t>
            </a:r>
            <a:r>
              <a:rPr lang="en-US" sz="1399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éléments</a:t>
            </a:r>
            <a:r>
              <a:rPr lang="en-US" sz="1399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de structures sous-sol</a:t>
            </a:r>
          </a:p>
          <a:p>
            <a:pPr algn="just">
              <a:lnSpc>
                <a:spcPts val="2015"/>
              </a:lnSpc>
            </a:pPr>
            <a:r>
              <a:rPr lang="en-US" sz="1399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Reprise des </a:t>
            </a:r>
            <a:r>
              <a:rPr lang="en-US" sz="1399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épaufrures</a:t>
            </a:r>
            <a:r>
              <a:rPr lang="en-US" sz="1399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de béton et mise </a:t>
            </a:r>
            <a:r>
              <a:rPr lang="en-US" sz="1399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en</a:t>
            </a:r>
            <a:r>
              <a:rPr lang="en-US" sz="1399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  <a:r>
              <a:rPr lang="en-US" sz="1399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enrobage</a:t>
            </a:r>
            <a:r>
              <a:rPr lang="en-US" sz="1399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des armatures, Reprise des joints de dilatation Reprise des fissures </a:t>
            </a:r>
            <a:r>
              <a:rPr lang="en-US" sz="1399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en</a:t>
            </a:r>
            <a:r>
              <a:rPr lang="en-US" sz="1399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  <a:r>
              <a:rPr lang="en-US" sz="1399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toitures</a:t>
            </a:r>
            <a:r>
              <a:rPr lang="en-US" sz="1399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  <a:r>
              <a:rPr lang="en-US" sz="1399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acrotères</a:t>
            </a:r>
            <a:r>
              <a:rPr lang="en-US" sz="1399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et conduits shunts…</a:t>
            </a:r>
          </a:p>
          <a:p>
            <a:pPr algn="l">
              <a:lnSpc>
                <a:spcPts val="2015"/>
              </a:lnSpc>
            </a:pPr>
            <a:r>
              <a:rPr lang="en-US" sz="1399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Réfection</a:t>
            </a:r>
            <a:r>
              <a:rPr lang="en-US" sz="1399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  <a:r>
              <a:rPr lang="en-US" sz="1399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complète</a:t>
            </a:r>
            <a:r>
              <a:rPr lang="en-US" sz="1399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des façades avec ITE</a:t>
            </a:r>
          </a:p>
          <a:p>
            <a:pPr algn="l">
              <a:lnSpc>
                <a:spcPts val="2015"/>
              </a:lnSpc>
            </a:pPr>
            <a:r>
              <a:rPr lang="en-US" sz="1399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Constitution et tenue d’un DTA avec mise à jour </a:t>
            </a:r>
            <a:r>
              <a:rPr lang="en-US" sz="1399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réglementaire</a:t>
            </a:r>
            <a:endParaRPr lang="en-US" sz="1399" dirty="0">
              <a:solidFill>
                <a:srgbClr val="1D1E3D"/>
              </a:solidFill>
              <a:latin typeface="Century Gothic Paneuropean"/>
              <a:ea typeface="Century Gothic Paneuropean"/>
              <a:cs typeface="Century Gothic Paneuropean"/>
              <a:sym typeface="Century Gothic Paneuropean"/>
            </a:endParaRPr>
          </a:p>
          <a:p>
            <a:pPr algn="just">
              <a:lnSpc>
                <a:spcPts val="2015"/>
              </a:lnSpc>
            </a:pPr>
            <a:r>
              <a:rPr lang="en-US" sz="1399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Désamiantage</a:t>
            </a:r>
            <a:r>
              <a:rPr lang="en-US" sz="1399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  <a:r>
              <a:rPr lang="en-US" sz="1399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ou</a:t>
            </a:r>
            <a:r>
              <a:rPr lang="en-US" sz="1399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  <a:r>
              <a:rPr lang="en-US" sz="1399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encapsulage</a:t>
            </a:r>
            <a:r>
              <a:rPr lang="en-US" sz="1399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des </a:t>
            </a:r>
            <a:r>
              <a:rPr lang="en-US" sz="1399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éléments</a:t>
            </a:r>
            <a:r>
              <a:rPr lang="en-US" sz="1399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  <a:r>
              <a:rPr lang="en-US" sz="1399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amiantés</a:t>
            </a:r>
            <a:r>
              <a:rPr lang="en-US" sz="1399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  <a:r>
              <a:rPr lang="en-US" sz="1399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susceptibles</a:t>
            </a:r>
            <a:r>
              <a:rPr lang="en-US" sz="1399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d’être </a:t>
            </a:r>
            <a:r>
              <a:rPr lang="en-US" sz="1399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impactés</a:t>
            </a:r>
            <a:r>
              <a:rPr lang="en-US" sz="1399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par les travaux </a:t>
            </a:r>
            <a:r>
              <a:rPr lang="en-US" sz="1399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Réfection</a:t>
            </a:r>
            <a:r>
              <a:rPr lang="en-US" sz="1399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de </a:t>
            </a:r>
            <a:r>
              <a:rPr lang="en-US" sz="1399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l’étanchéité</a:t>
            </a:r>
            <a:r>
              <a:rPr lang="en-US" sz="1399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de la </a:t>
            </a:r>
            <a:r>
              <a:rPr lang="en-US" sz="1399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toiture</a:t>
            </a:r>
            <a:r>
              <a:rPr lang="en-US" sz="1399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</a:p>
          <a:p>
            <a:pPr algn="l">
              <a:lnSpc>
                <a:spcPts val="2015"/>
              </a:lnSpc>
            </a:pPr>
            <a:r>
              <a:rPr lang="en-US" sz="1399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Reprise de relevé </a:t>
            </a:r>
            <a:r>
              <a:rPr lang="en-US" sz="1399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d’étanchéité</a:t>
            </a:r>
            <a:r>
              <a:rPr lang="en-US" sz="1399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des conduits et </a:t>
            </a:r>
            <a:r>
              <a:rPr lang="en-US" sz="1399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acrotère</a:t>
            </a:r>
            <a:endParaRPr lang="en-US" sz="1399" dirty="0">
              <a:solidFill>
                <a:srgbClr val="1D1E3D"/>
              </a:solidFill>
              <a:latin typeface="Century Gothic Paneuropean"/>
              <a:ea typeface="Century Gothic Paneuropean"/>
              <a:cs typeface="Century Gothic Paneuropean"/>
              <a:sym typeface="Century Gothic Paneuropean"/>
            </a:endParaRPr>
          </a:p>
          <a:p>
            <a:pPr algn="l">
              <a:lnSpc>
                <a:spcPts val="2015"/>
              </a:lnSpc>
            </a:pPr>
            <a:r>
              <a:rPr lang="en-US" sz="1399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Reprise Evacuations EU/EV/EP</a:t>
            </a:r>
          </a:p>
          <a:p>
            <a:pPr algn="l">
              <a:lnSpc>
                <a:spcPts val="2015"/>
              </a:lnSpc>
            </a:pPr>
            <a:r>
              <a:rPr lang="en-US" sz="1399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Aménagements</a:t>
            </a:r>
            <a:r>
              <a:rPr lang="en-US" sz="1399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  <a:r>
              <a:rPr lang="en-US" sz="1399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urbains</a:t>
            </a:r>
            <a:r>
              <a:rPr lang="en-US" sz="1399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et </a:t>
            </a:r>
            <a:r>
              <a:rPr lang="en-US" sz="1399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espaces</a:t>
            </a:r>
            <a:r>
              <a:rPr lang="en-US" sz="1399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  <a:r>
              <a:rPr lang="en-US" sz="1399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communs</a:t>
            </a:r>
            <a:endParaRPr lang="en-US" sz="1399" dirty="0">
              <a:solidFill>
                <a:srgbClr val="1D1E3D"/>
              </a:solidFill>
              <a:latin typeface="Century Gothic Paneuropean"/>
              <a:ea typeface="Century Gothic Paneuropean"/>
              <a:cs typeface="Century Gothic Paneuropean"/>
              <a:sym typeface="Century Gothic Paneuropean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8926830" y="8069738"/>
            <a:ext cx="8948081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Réfection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des cages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d’escaliers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et halls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d’entrée</a:t>
            </a:r>
            <a:endParaRPr lang="en-US" sz="1400" dirty="0">
              <a:solidFill>
                <a:srgbClr val="1D1E3D"/>
              </a:solidFill>
              <a:latin typeface="Century Gothic Paneuropean"/>
              <a:ea typeface="Century Gothic Paneuropean"/>
              <a:cs typeface="Century Gothic Paneuropean"/>
              <a:sym typeface="Century Gothic Paneuropean"/>
            </a:endParaRPr>
          </a:p>
          <a:p>
            <a:pPr algn="l">
              <a:lnSpc>
                <a:spcPts val="1680"/>
              </a:lnSpc>
            </a:pP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Remplacement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menuiseries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partiescommunes</a:t>
            </a:r>
            <a:endParaRPr lang="en-US" sz="1400" dirty="0">
              <a:solidFill>
                <a:srgbClr val="1D1E3D"/>
              </a:solidFill>
              <a:latin typeface="Century Gothic Paneuropean"/>
              <a:ea typeface="Century Gothic Paneuropean"/>
              <a:cs typeface="Century Gothic Paneuropean"/>
              <a:sym typeface="Century Gothic Paneuropean"/>
            </a:endParaRPr>
          </a:p>
          <a:p>
            <a:pPr algn="l">
              <a:lnSpc>
                <a:spcPts val="1680"/>
              </a:lnSpc>
            </a:pP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Mise aux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normes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sécurité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incendie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( Mise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en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place d’un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système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de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désenfumage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avec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commande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en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RDC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ou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</a:p>
          <a:p>
            <a:pPr algn="just">
              <a:lnSpc>
                <a:spcPts val="1680"/>
              </a:lnSpc>
            </a:pP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automatique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, Pose de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portes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gaines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techniques, de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portes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palières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, de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portes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SAS caves, Mise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en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place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d’une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aération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par entrée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d’air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adapté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au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système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de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désenfumage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…)</a:t>
            </a:r>
          </a:p>
          <a:p>
            <a:pPr algn="just">
              <a:lnSpc>
                <a:spcPts val="1680"/>
              </a:lnSpc>
            </a:pP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Mise aux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normes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de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l'installation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électrique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/ GAZ</a:t>
            </a:r>
          </a:p>
          <a:p>
            <a:pPr algn="just">
              <a:lnSpc>
                <a:spcPts val="1680"/>
              </a:lnSpc>
            </a:pP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Travaux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liés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à la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sécurité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des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personnes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(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Scellement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des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balcons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et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vérification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de la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solidité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des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gardes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corps</a:t>
            </a:r>
          </a:p>
          <a:p>
            <a:pPr algn="just">
              <a:lnSpc>
                <a:spcPts val="1680"/>
              </a:lnSpc>
            </a:pP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Réfection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des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nez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de marches, Mise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en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œuvre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d’un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plancher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au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niveau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de la </a:t>
            </a:r>
            <a:r>
              <a:rPr lang="en-US" sz="1400" dirty="0" err="1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gaine</a:t>
            </a:r>
            <a:r>
              <a:rPr lang="en-US" sz="1400" dirty="0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technique CF)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825039" y="1345546"/>
            <a:ext cx="1419235" cy="612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9"/>
              </a:lnSpc>
            </a:pPr>
            <a:r>
              <a:rPr lang="en-US" sz="1494">
                <a:solidFill>
                  <a:srgbClr val="8A9B3C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Label MA PRIM’RENOV COPROPRIETE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8767175" y="7395368"/>
            <a:ext cx="5540044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F5C338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TRAVAUX INTÉRIEURS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8795571" y="3927410"/>
            <a:ext cx="4791988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F5C338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TRAVAUX EXTÉRIEURS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8767175" y="4521013"/>
            <a:ext cx="132597" cy="2467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00"/>
              </a:lnSpc>
            </a:pPr>
            <a:r>
              <a:rPr lang="en-US" sz="2092">
                <a:solidFill>
                  <a:srgbClr val="1D1E3D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• • • • • • • • • •</a:t>
            </a:r>
          </a:p>
        </p:txBody>
      </p:sp>
      <p:sp>
        <p:nvSpPr>
          <p:cNvPr id="46" name="Espace réservé du texte 45">
            <a:extLst>
              <a:ext uri="{FF2B5EF4-FFF2-40B4-BE49-F238E27FC236}">
                <a16:creationId xmlns:a16="http://schemas.microsoft.com/office/drawing/2014/main" id="{C9E420B0-917C-61B5-522D-DFD5E7EB39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485</Words>
  <Application>Microsoft Office PowerPoint</Application>
  <PresentationFormat>Personnalisé</PresentationFormat>
  <Paragraphs>71</Paragraphs>
  <Slides>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8" baseType="lpstr">
      <vt:lpstr>Century Gothic Paneuropean Bold</vt:lpstr>
      <vt:lpstr>Calibri</vt:lpstr>
      <vt:lpstr>Century Gothic Paneuropean</vt:lpstr>
      <vt:lpstr>Arial</vt:lpstr>
      <vt:lpstr>Office Theme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DOSSIER MARCHE PRIVE</dc:title>
  <cp:lastModifiedBy>Stephane BERTIN</cp:lastModifiedBy>
  <cp:revision>3</cp:revision>
  <dcterms:created xsi:type="dcterms:W3CDTF">2006-08-16T00:00:00Z</dcterms:created>
  <dcterms:modified xsi:type="dcterms:W3CDTF">2025-04-09T13:13:22Z</dcterms:modified>
  <dc:identifier>DAF-n9xWnzI</dc:identifier>
</cp:coreProperties>
</file>